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62" r:id="rId5"/>
    <p:sldId id="265" r:id="rId6"/>
    <p:sldId id="268" r:id="rId7"/>
    <p:sldId id="272" r:id="rId8"/>
    <p:sldId id="273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8/10/2021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8/10/2021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47FEB48-23DC-4CAE-8DC0-634A6C8E84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3" r="241"/>
          <a:stretch/>
        </p:blipFill>
        <p:spPr>
          <a:xfrm>
            <a:off x="133350" y="378950"/>
            <a:ext cx="11815762" cy="26815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2AB627-1F89-4D08-BB3E-305C3D8FB4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450" y="3378443"/>
            <a:ext cx="11801475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0" y="10"/>
            <a:ext cx="570506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818" y="0"/>
            <a:ext cx="3959440" cy="1167852"/>
          </a:xfrm>
        </p:spPr>
        <p:txBody>
          <a:bodyPr>
            <a:normAutofit/>
          </a:bodyPr>
          <a:lstStyle/>
          <a:p>
            <a:r>
              <a:rPr lang="en-US" sz="3200" dirty="0"/>
              <a:t>COMPONENTS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4610" y="958788"/>
            <a:ext cx="5925855" cy="5575176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1)  </a:t>
            </a:r>
            <a:r>
              <a:rPr lang="en-US" u="sng" dirty="0"/>
              <a:t>Arduino UNO R3 </a:t>
            </a:r>
            <a:r>
              <a:rPr lang="en-US" sz="2000" dirty="0"/>
              <a:t>:-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/>
              <a:t>Arduino Uno is a microcontroller board based on the ATmega328P. It has 14 digital input/output pins, 6 analog inputs, a 16 MHz ceramic resonator, a USB connection, a power jack, an ICSP header and a reset button.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/>
              <a:t>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2</a:t>
            </a:r>
            <a:r>
              <a:rPr lang="en-US" sz="2000" b="1" dirty="0">
                <a:solidFill>
                  <a:schemeClr val="bg1"/>
                </a:solidFill>
              </a:rPr>
              <a:t>)  </a:t>
            </a:r>
            <a:r>
              <a:rPr lang="en-US" u="sng" dirty="0"/>
              <a:t>Infrared Sensor (IR Sensor)</a:t>
            </a:r>
            <a:r>
              <a:rPr lang="en-US" b="1" u="sng" dirty="0"/>
              <a:t> </a:t>
            </a:r>
            <a:r>
              <a:rPr lang="en-US" sz="2000" dirty="0"/>
              <a:t>:-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/>
              <a:t>IR Infrared Sensor Module has a pair of infrared transmitting and receiving tubes. When the transmitted light waves are reflected back, the reflected IR waves will be received by the receiver tube.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/>
              <a:t>The PIN-configuration of IR Sensor:-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/>
              <a:t> PIN             Description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/>
              <a:t>VCC           Power Supply Input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/>
              <a:t>GND           Ground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/>
              <a:t>OUT           Output (Digital Mode)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54F160-696D-4353-B54D-B8F4B42ACC1C}"/>
              </a:ext>
            </a:extLst>
          </p:cNvPr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101" y="-559291"/>
            <a:ext cx="5859261" cy="4305667"/>
          </a:xfrm>
          <a:prstGeom prst="rect">
            <a:avLst/>
          </a:prstGeom>
          <a:noFill/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473823-7632-40C8-8B18-3ED02300C682}"/>
              </a:ext>
            </a:extLst>
          </p:cNvPr>
          <p:cNvCxnSpPr/>
          <p:nvPr/>
        </p:nvCxnSpPr>
        <p:spPr>
          <a:xfrm flipH="1">
            <a:off x="4900473" y="4580878"/>
            <a:ext cx="9587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E0DE95-419B-4C38-830D-B5176A742B0D}"/>
              </a:ext>
            </a:extLst>
          </p:cNvPr>
          <p:cNvCxnSpPr/>
          <p:nvPr/>
        </p:nvCxnSpPr>
        <p:spPr>
          <a:xfrm flipH="1">
            <a:off x="4900472" y="1856913"/>
            <a:ext cx="9587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9B3F26B7-6BFC-44A4-AC41-9C61672438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000" b="90000" l="5000" r="92900">
                        <a14:foregroundMark x1="9400" y1="71200" x2="9400" y2="71200"/>
                        <a14:foregroundMark x1="5000" y1="71600" x2="5000" y2="71600"/>
                        <a14:foregroundMark x1="69700" y1="11700" x2="69700" y2="11700"/>
                        <a14:foregroundMark x1="71800" y1="9700" x2="71800" y2="9700"/>
                        <a14:foregroundMark x1="76600" y1="6000" x2="76600" y2="6000"/>
                        <a14:foregroundMark x1="66900" y1="14200" x2="66900" y2="14200"/>
                        <a14:foregroundMark x1="66000" y1="15300" x2="66000" y2="15300"/>
                        <a14:foregroundMark x1="65700" y1="16300" x2="65700" y2="16300"/>
                        <a14:foregroundMark x1="71500" y1="17900" x2="71500" y2="17900"/>
                        <a14:foregroundMark x1="77400" y1="20200" x2="77400" y2="20200"/>
                        <a14:foregroundMark x1="83200" y1="22700" x2="83200" y2="22700"/>
                        <a14:foregroundMark x1="84100" y1="21500" x2="84100" y2="21500"/>
                        <a14:foregroundMark x1="85100" y1="20300" x2="85100" y2="20300"/>
                        <a14:foregroundMark x1="89000" y1="16400" x2="89000" y2="16400"/>
                        <a14:foregroundMark x1="92100" y1="14100" x2="92100" y2="14100"/>
                        <a14:foregroundMark x1="92900" y1="31700" x2="92900" y2="317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7123" y="3306041"/>
            <a:ext cx="3627125" cy="362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36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0" y="10"/>
            <a:ext cx="570506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818" y="0"/>
            <a:ext cx="3959440" cy="1167852"/>
          </a:xfrm>
        </p:spPr>
        <p:txBody>
          <a:bodyPr>
            <a:normAutofit/>
          </a:bodyPr>
          <a:lstStyle/>
          <a:p>
            <a:r>
              <a:rPr lang="en-US" sz="3200" dirty="0"/>
              <a:t>COMPONENTS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4610" y="1349405"/>
            <a:ext cx="5925855" cy="5575176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3) </a:t>
            </a:r>
            <a:r>
              <a:rPr lang="en-US" u="sng" dirty="0"/>
              <a:t>LM016L LCD Panel </a:t>
            </a:r>
            <a:r>
              <a:rPr lang="en-US" sz="2000" dirty="0"/>
              <a:t>:-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1700" dirty="0"/>
              <a:t>The most commonly used Character based LCDs are based on Hitachi’s HD44780 controller. The operating voltage of the 16 X 2 LCD is 4.7V-5.3V and it consists of 8 Digital pins (D0 to D7). In our project, we use LM016L to display the count of visitors.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4) </a:t>
            </a:r>
            <a:r>
              <a:rPr lang="en-US" u="sng" dirty="0"/>
              <a:t>Power Supply </a:t>
            </a:r>
            <a:r>
              <a:rPr lang="en-US" sz="2000" dirty="0"/>
              <a:t>:-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1700" dirty="0"/>
              <a:t>In our project, since we have used Arduino UNO; the UNO is directly powered by connecting the UNO with the computer using USB Cable.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5) </a:t>
            </a:r>
            <a:r>
              <a:rPr lang="en-US" u="sng" dirty="0"/>
              <a:t>Other basic components like </a:t>
            </a:r>
            <a:r>
              <a:rPr lang="en-US" sz="1800" dirty="0"/>
              <a:t>-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1800" dirty="0"/>
              <a:t>LEDs (red &amp; green), jumper cables, resistor and breadboard.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473823-7632-40C8-8B18-3ED02300C682}"/>
              </a:ext>
            </a:extLst>
          </p:cNvPr>
          <p:cNvCxnSpPr/>
          <p:nvPr/>
        </p:nvCxnSpPr>
        <p:spPr>
          <a:xfrm flipH="1">
            <a:off x="4900471" y="4172505"/>
            <a:ext cx="9587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E0DE95-419B-4C38-830D-B5176A742B0D}"/>
              </a:ext>
            </a:extLst>
          </p:cNvPr>
          <p:cNvCxnSpPr/>
          <p:nvPr/>
        </p:nvCxnSpPr>
        <p:spPr>
          <a:xfrm flipH="1">
            <a:off x="4900471" y="2655903"/>
            <a:ext cx="9587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FB09635-E160-4B68-BFCD-0D9EC554723E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" t="7536" r="3363" b="4594"/>
          <a:stretch/>
        </p:blipFill>
        <p:spPr bwMode="auto">
          <a:xfrm>
            <a:off x="1102797" y="684695"/>
            <a:ext cx="3499465" cy="2432482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65282B-F9FB-485A-B744-D18DC958D1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457" y="3429001"/>
            <a:ext cx="3499465" cy="200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92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682352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798" y="301017"/>
            <a:ext cx="359924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8912" y="1840895"/>
            <a:ext cx="3897696" cy="438051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10000"/>
              </a:lnSpc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58328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lose up of circuit board">
            <a:extLst>
              <a:ext uri="{FF2B5EF4-FFF2-40B4-BE49-F238E27FC236}">
                <a16:creationId xmlns:a16="http://schemas.microsoft.com/office/drawing/2014/main" id="{B55B2C91-065A-486D-913D-ABDE38EA54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87F25C6-B56C-4600-9466-D46AF652A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3843" r="9774"/>
          <a:stretch/>
        </p:blipFill>
        <p:spPr>
          <a:xfrm>
            <a:off x="88082" y="196049"/>
            <a:ext cx="7509962" cy="646590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48A0F2-D695-4695-B227-33180C7DB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8044" y="3932808"/>
            <a:ext cx="4593956" cy="291622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E59BD5E-5B8F-49B8-8252-0A42C63D1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3674" y="443059"/>
            <a:ext cx="3142695" cy="278841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6600" b="1" dirty="0"/>
              <a:t>CIRCUIT</a:t>
            </a:r>
            <a:r>
              <a:rPr lang="en-US" sz="5400" b="1" dirty="0"/>
              <a:t>     DIAGRAM</a:t>
            </a:r>
          </a:p>
        </p:txBody>
      </p:sp>
    </p:spTree>
    <p:extLst>
      <p:ext uri="{BB962C8B-B14F-4D97-AF65-F5344CB8AC3E}">
        <p14:creationId xmlns:p14="http://schemas.microsoft.com/office/powerpoint/2010/main" val="2847748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 up of circuit board">
            <a:extLst>
              <a:ext uri="{FF2B5EF4-FFF2-40B4-BE49-F238E27FC236}">
                <a16:creationId xmlns:a16="http://schemas.microsoft.com/office/drawing/2014/main" id="{3C972E8A-3B84-48CE-814C-770D95144C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B492F4-BA59-4221-B072-7C8368F347E3}"/>
              </a:ext>
            </a:extLst>
          </p:cNvPr>
          <p:cNvSpPr txBox="1"/>
          <p:nvPr/>
        </p:nvSpPr>
        <p:spPr>
          <a:xfrm>
            <a:off x="1329431" y="165061"/>
            <a:ext cx="9337830" cy="2805704"/>
          </a:xfrm>
          <a:prstGeom prst="rect">
            <a:avLst/>
          </a:prstGeom>
          <a:solidFill>
            <a:schemeClr val="bg1">
              <a:alpha val="49804"/>
            </a:scheme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1200"/>
              </a:spcAft>
            </a:pPr>
            <a:r>
              <a:rPr lang="en-IN" sz="32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cript MT Bold" panose="03040602040607080904" pitchFamily="66" charset="0"/>
                <a:ea typeface="Microsoft Yi Baiti" panose="03000500000000000000" pitchFamily="66" charset="0"/>
                <a:cs typeface="Times New Roman" panose="02020603050405020304" pitchFamily="18" charset="0"/>
              </a:rPr>
              <a:t>Limitations of our prototype </a:t>
            </a:r>
            <a:endParaRPr lang="en-IN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cript MT Bold" panose="03040602040607080904" pitchFamily="66" charset="0"/>
              <a:ea typeface="Microsoft Yi Baiti" panose="03000500000000000000" pitchFamily="66" charset="0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07000"/>
              </a:lnSpc>
              <a:spcAft>
                <a:spcPts val="1200"/>
              </a:spcAft>
              <a:buFont typeface="+mj-lt"/>
              <a:buAutoNum type="romanUcPeriod"/>
            </a:pPr>
            <a:r>
              <a:rPr lang="en-IN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S Mincho" panose="02020609040205080304" pitchFamily="49" charset="-128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lvl="0">
              <a:lnSpc>
                <a:spcPct val="107000"/>
              </a:lnSpc>
              <a:spcAft>
                <a:spcPts val="1200"/>
              </a:spcAft>
            </a:pPr>
            <a:endParaRPr lang="en-IN" sz="2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S Mincho" panose="02020609040205080304" pitchFamily="49" charset="-128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1200"/>
              </a:spcAft>
            </a:pPr>
            <a:r>
              <a:rPr lang="en-IN" sz="32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cript MT Bold" panose="03040602040607080904" pitchFamily="66" charset="0"/>
                <a:ea typeface="Microsoft Yi Baiti" panose="03000500000000000000" pitchFamily="66" charset="0"/>
                <a:cs typeface="Times New Roman" panose="02020603050405020304" pitchFamily="18" charset="0"/>
              </a:rPr>
              <a:t>Possible improvements </a:t>
            </a:r>
            <a:endParaRPr lang="en-IN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cript MT Bold" panose="03040602040607080904" pitchFamily="66" charset="0"/>
              <a:ea typeface="Microsoft Yi Baiti" panose="03000500000000000000" pitchFamily="66" charset="0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07000"/>
              </a:lnSpc>
              <a:spcAft>
                <a:spcPts val="1200"/>
              </a:spcAft>
              <a:buSzPts val="1400"/>
              <a:buFont typeface="+mj-lt"/>
              <a:buAutoNum type="romanUcPeriod"/>
            </a:pPr>
            <a:r>
              <a:rPr lang="en-IN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S Mincho" panose="02020609040205080304" pitchFamily="49" charset="-128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52151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715</TotalTime>
  <Words>244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MS Mincho</vt:lpstr>
      <vt:lpstr>Arial</vt:lpstr>
      <vt:lpstr>Calibri</vt:lpstr>
      <vt:lpstr>Script MT Bold</vt:lpstr>
      <vt:lpstr>Tw Cen MT</vt:lpstr>
      <vt:lpstr>Circuit</vt:lpstr>
      <vt:lpstr>PowerPoint Presentation</vt:lpstr>
      <vt:lpstr>COMPONENTS USED</vt:lpstr>
      <vt:lpstr>COMPONENTS USED</vt:lpstr>
      <vt:lpstr>SYSTEM OVERVIEW</vt:lpstr>
      <vt:lpstr>CIRCUIT     DIAGRAM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members</dc:title>
  <dc:creator>Revant Emany</dc:creator>
  <cp:lastModifiedBy>Revant Emany</cp:lastModifiedBy>
  <cp:revision>3</cp:revision>
  <dcterms:created xsi:type="dcterms:W3CDTF">2021-08-09T05:38:02Z</dcterms:created>
  <dcterms:modified xsi:type="dcterms:W3CDTF">2021-08-10T16:17:31Z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